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80" r:id="rId16"/>
  </p:sldIdLst>
  <p:sldSz cx="12192000" cy="6858000"/>
  <p:notesSz cx="6858000" cy="9144000"/>
  <p:defaultTextStyle>
    <a:defPPr>
      <a:defRPr lang="pl-PL"/>
    </a:defPPr>
    <a:lvl1pPr marL="0" algn="l" defTabSz="9142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6" algn="l" defTabSz="9142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2" algn="l" defTabSz="9142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78" algn="l" defTabSz="9142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04" algn="l" defTabSz="9142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30" algn="l" defTabSz="9142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56" algn="l" defTabSz="9142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83" algn="l" defTabSz="9142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09" algn="l" defTabSz="9142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242"/>
    <a:srgbClr val="AB1358"/>
    <a:srgbClr val="04113E"/>
    <a:srgbClr val="AA2E00"/>
    <a:srgbClr val="AE3301"/>
    <a:srgbClr val="F0841A"/>
    <a:srgbClr val="EE8219"/>
    <a:srgbClr val="212C52"/>
    <a:srgbClr val="A91358"/>
    <a:srgbClr val="242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F354C-F02C-492F-9395-42B2D40D3CC3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8DD99-BE62-48A1-90CE-E3875A31E3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9364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6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2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78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04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30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56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83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0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0204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5458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2344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7414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8004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577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9488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4346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2208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875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004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003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8340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3178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8DD99-BE62-48A1-90CE-E3875A31E3DB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1293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73C141-7AD7-46C6-A9A2-13D52FEA6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81D5165-DC29-495B-91A6-353433A1C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F6C225-0EED-493F-9AD0-701E9D15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4F867AB-7D83-4B2D-8D25-EB5E0150F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9D4AF57-7A62-46A9-A888-C98A9B27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989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E0E41A-9ADA-451E-8567-AAADF7354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E0C67A-49D9-44E1-B62D-CE9E1FA65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C53F6A-8A81-4C2C-8C65-8FF3B7869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2C5D782-316D-4E7C-A0F0-4DE8F84A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6511623-8B98-4EEF-86B3-1923F4B7D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614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7C4C54-ADC8-4E3D-9CB8-BFA6FD7E6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968E725-C79E-4403-8BF4-124BDB684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1D4AA4F-CD5E-40E2-8720-8A75CB018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3E1E4F-2188-4A82-946E-8AF8DF28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7BBC773-036D-4B7D-93CD-D172181E6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975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0DAFC1-2C77-46D8-88BE-45FE9C35E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210C9A-F396-4B15-8D19-017A03025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A3AB4EF-637C-4B07-AD39-994510DDA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E27CCE9-1899-436C-8892-6656EC86C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5A7C2B9-A1B5-4339-B3A6-CBACBAF5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BE35C72-56B7-45FC-8D8E-06540BE8B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6209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B114CA-2C5F-44D7-8ADF-D041EE7A5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24C7825-6C32-47D0-B82F-9457DC67C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63E298E-292F-4DE2-BAE1-AA86974D8E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5FD0D2D-7855-474F-B4CB-2DC9CFCAD7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592B1B5-6861-4F0C-9956-5CEA9FBF6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43ABB00-FA9C-4AED-A35E-F64C2AF0A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B66D421-2523-43C7-87EE-7D1C5158D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ED9B6DC-519E-402F-8423-0C6091E7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668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69E845-D958-47F7-A3D2-EC98FCDAD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4C1197-0504-4ACC-BF55-3E84CF7F0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B82B2D7-8C7D-4AB0-A8D2-287473D6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00AB3E6-3E28-42A0-AADC-D258D0CA6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30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F59E94A-F5E5-4F36-8422-A4D4AF9C4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FE142E7-E779-4657-B428-7D9EBECD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878CE67-CEA0-478B-B7EA-DD86064BB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0881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5C4F61-68F2-49C5-8ADA-5C7B94867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4EF228-4D31-4732-8C98-686A43E99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7E247CF-FFC2-49A2-A628-518436C31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F088611-1D7E-46CC-8822-82EF6FEE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A5B767A-B031-42F7-B258-7ADB99F0D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66B7A3E-556E-40C9-B095-D3A6D46CF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6771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AA16F2-5C8B-4671-9E17-25149D13E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38FE562-1827-493A-A883-2817C5134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8F0AAC8-0724-4F1C-836A-E18B6BABF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CADD359-3710-4F23-9137-975CCB3DE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FA711DC-3020-443F-AF83-90D723C4C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AD7E120-681B-47FC-9EF8-75932B7A6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0505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8941CF-6D22-4693-87B2-EF1BDBF17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D4972BF-369A-4FE5-A2A7-BCF8CE46D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48FA2D4-3E5F-4F5F-82A6-6615CADD9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FFA54E-83EF-4AE2-94FC-9C04F1627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8B1745-BEDC-4D9C-9E8A-2A528A35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7005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7C71356B-C067-4A36-8FF5-2906904E4E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D860F53-ACB5-4F6B-9E41-1D82AB7BB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93D09B4-66EE-4E24-83E1-AE47CE05F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24374A-FB3C-4278-930D-E3000219F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F82C2D-0766-4E3B-8086-51B4FE656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414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CE13E69-1902-4D96-8452-1D6538CDC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F3A6E35-4635-497C-B0A1-4C381AD64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A45594C-908B-43D7-9FA7-CA5E833A7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C9E19-32AA-46E1-AB39-070AB8F39F1A}" type="datetimeFigureOut">
              <a:rPr lang="pl-PL" smtClean="0"/>
              <a:t>24.03.2022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FC799EA-5FCA-49BE-AF52-C08FB9504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E4B1529-390C-483F-9986-379B623C6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F57D1-12D7-4295-B0B0-389E6956B0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424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:a16="http://schemas.microsoft.com/office/drawing/2014/main" id="{57FA9CA8-6144-4685-8E0D-2D42FBC64F25}"/>
              </a:ext>
            </a:extLst>
          </p:cNvPr>
          <p:cNvSpPr/>
          <p:nvPr/>
        </p:nvSpPr>
        <p:spPr>
          <a:xfrm>
            <a:off x="0" y="3382872"/>
            <a:ext cx="12192000" cy="2925643"/>
          </a:xfrm>
          <a:prstGeom prst="rect">
            <a:avLst/>
          </a:prstGeom>
          <a:gradFill flip="none" rotWithShape="1">
            <a:gsLst>
              <a:gs pos="0">
                <a:srgbClr val="A91358"/>
              </a:gs>
              <a:gs pos="100000">
                <a:srgbClr val="212C5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Zmiany w systemie podatkowym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984F8AD-54BE-4797-957C-10869FA47E58}"/>
              </a:ext>
            </a:extLst>
          </p:cNvPr>
          <p:cNvSpPr txBox="1"/>
          <p:nvPr/>
        </p:nvSpPr>
        <p:spPr>
          <a:xfrm>
            <a:off x="1060596" y="6300993"/>
            <a:ext cx="5791200" cy="4854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1100" dirty="0">
                <a:latin typeface="Roboto" panose="02000000000000000000" pitchFamily="2" charset="0"/>
                <a:ea typeface="Roboto" panose="02000000000000000000" pitchFamily="2" charset="0"/>
              </a:rPr>
              <a:t>www.adnakademia.pl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53F8E0AC-4F29-46A3-9E1D-E2F4320D67E2}"/>
              </a:ext>
            </a:extLst>
          </p:cNvPr>
          <p:cNvGrpSpPr/>
          <p:nvPr/>
        </p:nvGrpSpPr>
        <p:grpSpPr>
          <a:xfrm>
            <a:off x="6108302" y="484513"/>
            <a:ext cx="5791200" cy="5791200"/>
            <a:chOff x="6108302" y="534733"/>
            <a:chExt cx="5791200" cy="5791200"/>
          </a:xfrm>
        </p:grpSpPr>
        <p:sp>
          <p:nvSpPr>
            <p:cNvPr id="30" name="Owal 29">
              <a:extLst>
                <a:ext uri="{FF2B5EF4-FFF2-40B4-BE49-F238E27FC236}">
                  <a16:creationId xmlns:a16="http://schemas.microsoft.com/office/drawing/2014/main" id="{AB018A72-6895-4393-9A7A-2587029EF4EE}"/>
                </a:ext>
              </a:extLst>
            </p:cNvPr>
            <p:cNvSpPr/>
            <p:nvPr/>
          </p:nvSpPr>
          <p:spPr>
            <a:xfrm>
              <a:off x="6108302" y="534733"/>
              <a:ext cx="5791200" cy="5791200"/>
            </a:xfrm>
            <a:prstGeom prst="ellipse">
              <a:avLst/>
            </a:prstGeom>
            <a:gradFill flip="none" rotWithShape="1">
              <a:gsLst>
                <a:gs pos="0">
                  <a:srgbClr val="A91358"/>
                </a:gs>
                <a:gs pos="100000">
                  <a:srgbClr val="242C5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000" dirty="0"/>
            </a:p>
          </p:txBody>
        </p:sp>
        <p:pic>
          <p:nvPicPr>
            <p:cNvPr id="12" name="Grafika 11">
              <a:extLst>
                <a:ext uri="{FF2B5EF4-FFF2-40B4-BE49-F238E27FC236}">
                  <a16:creationId xmlns:a16="http://schemas.microsoft.com/office/drawing/2014/main" id="{E8DDFAB3-BD07-4F65-8C48-14BB7245A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55124" y="1287894"/>
              <a:ext cx="4297556" cy="4284879"/>
            </a:xfrm>
            <a:prstGeom prst="rect">
              <a:avLst/>
            </a:prstGeom>
          </p:spPr>
        </p:pic>
        <p:sp>
          <p:nvSpPr>
            <p:cNvPr id="13" name="Łuk 12">
              <a:extLst>
                <a:ext uri="{FF2B5EF4-FFF2-40B4-BE49-F238E27FC236}">
                  <a16:creationId xmlns:a16="http://schemas.microsoft.com/office/drawing/2014/main" id="{F1C7A373-1C5A-4327-9446-E2A15CF3AF65}"/>
                </a:ext>
              </a:extLst>
            </p:cNvPr>
            <p:cNvSpPr/>
            <p:nvPr/>
          </p:nvSpPr>
          <p:spPr>
            <a:xfrm>
              <a:off x="6504987" y="931418"/>
              <a:ext cx="4997830" cy="4997830"/>
            </a:xfrm>
            <a:prstGeom prst="arc">
              <a:avLst/>
            </a:prstGeom>
            <a:ln w="28575">
              <a:solidFill>
                <a:srgbClr val="F084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Łuk 13">
              <a:extLst>
                <a:ext uri="{FF2B5EF4-FFF2-40B4-BE49-F238E27FC236}">
                  <a16:creationId xmlns:a16="http://schemas.microsoft.com/office/drawing/2014/main" id="{8DDBA71D-D21A-4CFD-81B2-9428C5BC5E57}"/>
                </a:ext>
              </a:extLst>
            </p:cNvPr>
            <p:cNvSpPr/>
            <p:nvPr/>
          </p:nvSpPr>
          <p:spPr>
            <a:xfrm rot="10800000">
              <a:off x="6504987" y="931418"/>
              <a:ext cx="4997830" cy="4997830"/>
            </a:xfrm>
            <a:prstGeom prst="arc">
              <a:avLst/>
            </a:prstGeom>
            <a:ln w="28575">
              <a:solidFill>
                <a:srgbClr val="F084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5E91FA14-985A-4440-9F7B-A5FD03AF7D32}"/>
              </a:ext>
            </a:extLst>
          </p:cNvPr>
          <p:cNvGrpSpPr/>
          <p:nvPr/>
        </p:nvGrpSpPr>
        <p:grpSpPr>
          <a:xfrm>
            <a:off x="0" y="6786430"/>
            <a:ext cx="12192000" cy="72007"/>
            <a:chOff x="0" y="6786428"/>
            <a:chExt cx="12192000" cy="72007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FB3990F0-ECEB-44A2-924E-81C8E26DF0A3}"/>
                </a:ext>
              </a:extLst>
            </p:cNvPr>
            <p:cNvSpPr/>
            <p:nvPr/>
          </p:nvSpPr>
          <p:spPr>
            <a:xfrm>
              <a:off x="0" y="6786435"/>
              <a:ext cx="4072263" cy="72000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3E079249-CE42-44A2-BC2A-A433294805C1}"/>
                </a:ext>
              </a:extLst>
            </p:cNvPr>
            <p:cNvSpPr/>
            <p:nvPr/>
          </p:nvSpPr>
          <p:spPr>
            <a:xfrm>
              <a:off x="4059869" y="6786432"/>
              <a:ext cx="4072263" cy="72000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8A2000C0-2726-4D96-8227-5EDD6C7485BD}"/>
                </a:ext>
              </a:extLst>
            </p:cNvPr>
            <p:cNvSpPr/>
            <p:nvPr/>
          </p:nvSpPr>
          <p:spPr>
            <a:xfrm>
              <a:off x="8119737" y="6786428"/>
              <a:ext cx="4072263" cy="72000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23" name="Grafika 22">
            <a:extLst>
              <a:ext uri="{FF2B5EF4-FFF2-40B4-BE49-F238E27FC236}">
                <a16:creationId xmlns:a16="http://schemas.microsoft.com/office/drawing/2014/main" id="{31E02CC0-E4D9-4830-86C7-391EA3CF17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6730" y="1019279"/>
            <a:ext cx="1957442" cy="968527"/>
          </a:xfrm>
          <a:prstGeom prst="rect">
            <a:avLst/>
          </a:prstGeom>
        </p:spPr>
      </p:pic>
      <p:grpSp>
        <p:nvGrpSpPr>
          <p:cNvPr id="24" name="Grupa 23">
            <a:extLst>
              <a:ext uri="{FF2B5EF4-FFF2-40B4-BE49-F238E27FC236}">
                <a16:creationId xmlns:a16="http://schemas.microsoft.com/office/drawing/2014/main" id="{B4F527F3-72D3-4C0D-8330-F4B6032F477C}"/>
              </a:ext>
            </a:extLst>
          </p:cNvPr>
          <p:cNvGrpSpPr/>
          <p:nvPr/>
        </p:nvGrpSpPr>
        <p:grpSpPr>
          <a:xfrm>
            <a:off x="1072896" y="2336611"/>
            <a:ext cx="4320000" cy="36000"/>
            <a:chOff x="148484" y="6717319"/>
            <a:chExt cx="12043516" cy="140681"/>
          </a:xfrm>
        </p:grpSpPr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45D3CD3B-8FB4-4CAA-B835-41BCCF275591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F4F1EFF-689A-491A-9C19-92FDBB7F5E1E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ABA07FC4-9763-48C6-93C8-A07433628045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FF58D2DB-9172-42AE-9B61-BFD6EA3E07A6}"/>
              </a:ext>
            </a:extLst>
          </p:cNvPr>
          <p:cNvSpPr txBox="1"/>
          <p:nvPr/>
        </p:nvSpPr>
        <p:spPr>
          <a:xfrm>
            <a:off x="3499080" y="1720791"/>
            <a:ext cx="183928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9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Akademia MDDP </a:t>
            </a:r>
            <a:r>
              <a:rPr lang="en-US" sz="9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zmieni</a:t>
            </a:r>
            <a:r>
              <a:rPr lang="pl-PL" sz="9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ła</a:t>
            </a:r>
            <a:r>
              <a:rPr lang="en-US" sz="9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 nazwę</a:t>
            </a:r>
            <a:endParaRPr lang="pl-PL" sz="9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r>
              <a:rPr lang="en-US" sz="9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na</a:t>
            </a:r>
            <a:r>
              <a:rPr lang="en-US" sz="9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 </a:t>
            </a:r>
            <a:r>
              <a:rPr lang="en-US" sz="9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ADN </a:t>
            </a:r>
            <a:r>
              <a:rPr lang="en-US" sz="9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Akademia</a:t>
            </a:r>
            <a:endParaRPr lang="pl-PL" sz="9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9" name="Grafika 4">
            <a:extLst>
              <a:ext uri="{FF2B5EF4-FFF2-40B4-BE49-F238E27FC236}">
                <a16:creationId xmlns:a16="http://schemas.microsoft.com/office/drawing/2014/main" id="{02475202-021A-47CE-BE27-0759A795AD1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18725" y="1247080"/>
            <a:ext cx="812165" cy="36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83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pic>
        <p:nvPicPr>
          <p:cNvPr id="74" name="Grafika 73">
            <a:extLst>
              <a:ext uri="{FF2B5EF4-FFF2-40B4-BE49-F238E27FC236}">
                <a16:creationId xmlns:a16="http://schemas.microsoft.com/office/drawing/2014/main" id="{F7388641-B633-4FF7-B7A5-C77C28FED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06312" y="549378"/>
            <a:ext cx="999654" cy="494621"/>
          </a:xfrm>
          <a:prstGeom prst="rect">
            <a:avLst/>
          </a:prstGeom>
        </p:spPr>
      </p:pic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549382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48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Najważniejsze zmiany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060596" y="2169000"/>
            <a:ext cx="8545404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Obniżenie stawki PIT z 17 proc. do 12 proc. dla podatników na skali podatkowej.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Wyłączenie składki na ubezpieczenie zdrowotne  z podstawy opodatkowania dla podatników na podatku liniowym, ryczałcie i karcie podatkowej.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Likwidacja tzw. ulgi dla klasy średniej. Zmiana dotyczy 3,1 mln osób.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Bez zmian – kwota wolna 30 tys. zł i próg  podatkowy 120 tys. zł.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2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3927AB62-B1A1-4EED-8EFA-792533C39BA4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C36B7F48-C0F7-4647-A225-C98F408BE581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47DDC1DC-1CC3-4444-9F93-EFA14EF2BF47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C4AC40A4-5D49-4F0E-9E1F-3BF88F899EFD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9586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47750" y="712910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3200" dirty="0">
              <a:solidFill>
                <a:srgbClr val="424242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pPr algn="l"/>
            <a:endParaRPr lang="pl-PL" sz="3200" dirty="0">
              <a:solidFill>
                <a:srgbClr val="424242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pPr algn="l"/>
            <a:endParaRPr lang="pl-PL" sz="3200" dirty="0">
              <a:solidFill>
                <a:srgbClr val="424242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pPr algn="l"/>
            <a:endParaRPr lang="pl-PL" sz="4800" dirty="0">
              <a:solidFill>
                <a:srgbClr val="AB1358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pPr algn="l"/>
            <a:r>
              <a:rPr lang="pl-PL" sz="40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Obniżenie stawki PIT z 17% do 12%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060596" y="1944000"/>
            <a:ext cx="737555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Niższa stawka podatku do 120 tys. zł – to oznacza  obniżenie podatku o 29,4% czyli prawie o 1/3.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Dla podatników na skali podatkowej: emerytów i rencistów, pracowników, zleceniobiorców, przedsiębiorców.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Zmiana dotyczy 25 mln podatników.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Podatnicy na skali podatkowej, którzy nie płacą podatku: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– niemal 6,7 mln w 2021 r.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– prawie 15,2 mln po zmianach od 1 lipca 2022 r.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3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35C98353-1B71-4274-A3EF-EAF5CADDCF4F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C14481E-AE40-414A-AD35-2B9399017949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B4786065-B74D-4E7C-8F26-4B25F4973348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ACC8B8AA-CC43-48C7-B6DF-0114742D8E03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5" name="Grafika 14">
            <a:extLst>
              <a:ext uri="{FF2B5EF4-FFF2-40B4-BE49-F238E27FC236}">
                <a16:creationId xmlns:a16="http://schemas.microsoft.com/office/drawing/2014/main" id="{60DFDFBE-79BC-4F07-8F03-E827C171E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7096" y="822836"/>
            <a:ext cx="999654" cy="4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37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pic>
        <p:nvPicPr>
          <p:cNvPr id="74" name="Grafika 73">
            <a:extLst>
              <a:ext uri="{FF2B5EF4-FFF2-40B4-BE49-F238E27FC236}">
                <a16:creationId xmlns:a16="http://schemas.microsoft.com/office/drawing/2014/main" id="{F7388641-B633-4FF7-B7A5-C77C28FED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2553" y="842608"/>
            <a:ext cx="1090965" cy="539801"/>
          </a:xfrm>
          <a:prstGeom prst="rect">
            <a:avLst/>
          </a:prstGeom>
        </p:spPr>
      </p:pic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794714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6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Likwidacja tzw. ulgi dla klasy średniej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060596" y="2124000"/>
            <a:ext cx="737555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Rozliczenie PIT – rezygnacja z tzw. Ulgi  dla klasy średniej.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Ustawowa gwarancja, że zmiany będą dla podatników  korzystne lub neutralne.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Nawet jeśli dla 1 osoby na 1000 zmiana byłaby niekorzystna,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 system umożliwi rozliczenie podatnika z uwzględnieniem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tzw. ulgi dla klasy średniej.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4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4B2139AF-A8B9-41A0-B0F2-7355F14A407D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6A745E17-C064-400D-917B-DB6AD1B951A2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56246597-6818-4A62-A881-839F8E2EF661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425BC905-3164-4B5D-B83E-A3C3CB28F3D8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537049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549382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Korzystniejsze zasady stosowania kwoty </a:t>
            </a:r>
          </a:p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wolnej przy zaliczkach – dla wieloetatowców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052634" y="2124000"/>
            <a:ext cx="737555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Przy zbiegu kilku umów podatnik będzie mógł upoważnić maksymalnie 3 płatników (pracodawców, zleceniodawców, ZUS) do zmniejszania zaliczek na PIT (3600 zł).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300 zł przy 1 umowie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x 150 zł przy 2 umowach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 x 100 zł przy 3 umowach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5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AA2DB91E-1890-4E3E-9ED4-AA48638549F0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3A438811-E28E-488A-83E2-B83F62612F04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73C86B4-0C9F-4B3C-9FF3-F9E9E0ED966E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9BDEE306-4B2E-441B-A3A4-89B251664136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4" name="Grafika 13">
            <a:extLst>
              <a:ext uri="{FF2B5EF4-FFF2-40B4-BE49-F238E27FC236}">
                <a16:creationId xmlns:a16="http://schemas.microsoft.com/office/drawing/2014/main" id="{D4544E08-2642-4419-8F98-AC7C608CE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3649" y="549378"/>
            <a:ext cx="1090601" cy="53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21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831000" y="729003"/>
            <a:ext cx="8861204" cy="9219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Korzystniejsze zasady stosowania kwoty </a:t>
            </a:r>
          </a:p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wolnej przy zaliczkach – dla składających PIT-2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831000" y="2664000"/>
            <a:ext cx="737555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Będzie obowiązywał jednolity system obliczania zaliczek. 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Podwyższone zostanie wynagrodzenie płatnika. 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Zwiększona zostanie rola płatnika w procesie składania oświadczeń PIT-2 przez pracowników.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6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37E397DD-F875-43B5-823C-E5D3410BFE24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AD6F49B4-1DC0-40B8-87A6-E845CC55BF47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1F66FB2A-7019-4E6B-9012-4F12B5838F31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8C844B3A-F183-44F7-A820-BFA1B1E46FD8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5" name="Grafika 14">
            <a:extLst>
              <a:ext uri="{FF2B5EF4-FFF2-40B4-BE49-F238E27FC236}">
                <a16:creationId xmlns:a16="http://schemas.microsoft.com/office/drawing/2014/main" id="{665A9A7C-B12C-463D-8875-0A99AE0B8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1923" y="819000"/>
            <a:ext cx="999654" cy="4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552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549382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Powrót do wspólnego rozliczenia z dzieckiem </a:t>
            </a:r>
          </a:p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w przypadku samotnych rodziców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146000" y="2349000"/>
            <a:ext cx="819000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Postulaty samotnych rodziców – odzyskają oni prawo do wspólnego rozliczenia z dzieckiem – skorzystają dwa razy z kwoty wolnej 30 tys. zł. </a:t>
            </a:r>
          </a:p>
          <a:p>
            <a:pPr algn="l">
              <a:lnSpc>
                <a:spcPct val="100000"/>
              </a:lnSpc>
            </a:pPr>
            <a:r>
              <a:rPr lang="pl-PL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Wspólne rozliczenie zastąpi ulgę dla samotnych rodziców w wysokości 1500 zł.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7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F1706222-60C6-4C99-A2B2-31934BAF0B52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3AC963D-9B64-440D-97A9-E1D7360C83E1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1B5BBFC6-E5CB-427D-90CF-989F68F8DD5A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40BEAF-CFEE-4096-9B7E-F5E3B8A1A2B4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6" name="Grafika 15">
            <a:extLst>
              <a:ext uri="{FF2B5EF4-FFF2-40B4-BE49-F238E27FC236}">
                <a16:creationId xmlns:a16="http://schemas.microsoft.com/office/drawing/2014/main" id="{D63CB3A4-75C7-418E-974D-834B6FC2C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06312" y="549378"/>
            <a:ext cx="999654" cy="4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42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755017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Preferencje podatkowe dla rodziców, </a:t>
            </a:r>
          </a:p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opiekunów i dzieci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921000" y="2079000"/>
            <a:ext cx="895500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Zwiększenie kwoty zarobków, jakie może osiągnąć dziecko bez utraty preferencji podatkowych przez rodziców – z 3089 zł do 16 061,28 zł w 2022 r. (12-krotność renty socjalnej). 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Renty rodzinne małoletnich dzieci nie będą doliczane do dochodów rodziców – dziecko jako odrębny podatnik również będzie korzystać z kwoty wolnej 30 tys. zł.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Ulgi podatkowe (ulga dla młodych, na powrót, dla rodzin 4+, pracujących seniorów) będą obejmowały również zasiłki macierzyńskie przyznawane rodzicom i opiekunom przyjmującym dzieci na wychowanie.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8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B764FAC6-8266-436B-9961-8455ACAA11ED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7CD04412-44BB-44C6-A0ED-E7EF87FAF446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7FE2660B-B398-4A58-BB89-75BCDCB69375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16ACBDF8-0B40-4424-97CA-0CE2C6DA4603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4" name="Grafika 13">
            <a:extLst>
              <a:ext uri="{FF2B5EF4-FFF2-40B4-BE49-F238E27FC236}">
                <a16:creationId xmlns:a16="http://schemas.microsoft.com/office/drawing/2014/main" id="{E3DCD75B-3373-4D30-BDBB-FE08F7FB3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36000" y="662697"/>
            <a:ext cx="1214966" cy="60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09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549382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6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1% dla OPP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011000" y="2259000"/>
            <a:ext cx="737555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Specjalny mechanizm łagodzący skutki zmniejszonego wpływu z 1% PIT dla sektora OPP – Organizacji Pożytku Publicznego.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Wyrównana zostanie różnica, jeśli łączna kwota środków przekazanych z 1% PIT w danym roku dla sektora OPP będzie niższa niż w 2022 r.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9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5E2A3DED-0CE0-4A88-8B6C-8FDC44ADBBD6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3CB18F03-C36D-44B1-A22B-E1EBB5AAF74A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EA926967-AC5D-421B-BAF5-F86F51AD65D2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C3BE482-21AD-4062-9AE0-8AB90BB27020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4" name="Grafika 13">
            <a:extLst>
              <a:ext uri="{FF2B5EF4-FFF2-40B4-BE49-F238E27FC236}">
                <a16:creationId xmlns:a16="http://schemas.microsoft.com/office/drawing/2014/main" id="{A88C5087-3536-4CAC-8645-4DBAD9EF4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7018" y="549378"/>
            <a:ext cx="1448982" cy="71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31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549382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6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Rezygnacja z rozwiązań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079926" y="2349000"/>
            <a:ext cx="737555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Ulga na zabytki – rezygnacja od 2023 r. 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Ryczałt od nieopodatkowanych dochodów (tzw. abolicja podatkowa).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10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CEEDA091-BF7C-4CA2-8389-6004F51C5922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9E72B94C-DFAE-4004-89F9-715610B8DCCC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D898087F-E0F5-4F2F-A0DE-75815222DFE2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7BB871EC-EFF6-4CE7-9D20-3DD70406D4C2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4" name="Grafika 13">
            <a:extLst>
              <a:ext uri="{FF2B5EF4-FFF2-40B4-BE49-F238E27FC236}">
                <a16:creationId xmlns:a16="http://schemas.microsoft.com/office/drawing/2014/main" id="{E9850AAC-285A-47E8-A9BA-D7FC9FA10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6000" y="659308"/>
            <a:ext cx="999654" cy="4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66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549382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Dochody samorządów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011000" y="2304000"/>
            <a:ext cx="841500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Samorządy otrzymają rekompensatę z tytułu spadku dochodów podatkowych polegającą na: zwiększeniu subwencji rozwojowej lub uzupełnieniu subwencji ogólnej.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11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E1C3B68A-FBEA-49CC-8920-3247FC2A83A8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171DF153-58E4-4804-95A5-4A7332E68078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4D208120-27E9-461B-ADA3-DDBAB95AD8B5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CB6CACF5-4C18-498D-9DAC-A5E4BD9D40D3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4" name="Grafika 13">
            <a:extLst>
              <a:ext uri="{FF2B5EF4-FFF2-40B4-BE49-F238E27FC236}">
                <a16:creationId xmlns:a16="http://schemas.microsoft.com/office/drawing/2014/main" id="{07663112-B986-427A-8E9B-DCF05D486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06312" y="549378"/>
            <a:ext cx="999654" cy="4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68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549382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Odpowiedzialna polityka budżetowa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146000" y="2281638"/>
            <a:ext cx="737555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Sytuacja finansów publicznych jest stabilna. 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Dzięki wprowadzonym rozwiązaniom uszczelniającym system podatkowy (PIT, CIT, VAT) obserwujemy stały wzrost wpływów podatkowych. 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Od 2015 r. do 2021 r. wpływy z VAT wzrosły o ponad 93 mld zł, z CIT o 27 mld zł, z PIT o 29 mld zł (bez JST).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12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34AFBBAC-7092-4723-AC20-9A45D9D99B73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E1701501-C32D-4158-AA63-CEF370FA48D9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653133EA-FC8D-4AB3-90A8-D92FA5FB17C2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37960755-A14D-419D-9D76-FEDE2519B264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4" name="Grafika 13">
            <a:extLst>
              <a:ext uri="{FF2B5EF4-FFF2-40B4-BE49-F238E27FC236}">
                <a16:creationId xmlns:a16="http://schemas.microsoft.com/office/drawing/2014/main" id="{60C1C4D7-CAEB-463A-BE41-231A6D7C1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06312" y="549378"/>
            <a:ext cx="999654" cy="4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86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146000" y="794131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Wydłużenie terminu na przekazywanie </a:t>
            </a:r>
          </a:p>
          <a:p>
            <a:pPr algn="l"/>
            <a:r>
              <a:rPr lang="pl-PL" sz="32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JPK CIT i PIT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231904" y="2548904"/>
            <a:ext cx="7375550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Wydłużono termin na przekazywanie JPK CIT/PIT. 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Nowy termin: 2025 r.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13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4AF8A914-6106-480C-9FA4-DE00B75EA086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56FBACE4-A9A3-48AA-9909-9175E32C7FA8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62924F4B-49FC-416E-B49E-705A0E3CA262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85D0FCAD-2D3F-4296-98B5-40CA1702A73E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4" name="Grafika 13">
            <a:extLst>
              <a:ext uri="{FF2B5EF4-FFF2-40B4-BE49-F238E27FC236}">
                <a16:creationId xmlns:a16="http://schemas.microsoft.com/office/drawing/2014/main" id="{7460CE48-E9F9-45D3-A053-3652B360A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1000" y="756240"/>
            <a:ext cx="999654" cy="4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53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2251783-0909-4FE9-B0C7-F123A4C6B40A}"/>
              </a:ext>
            </a:extLst>
          </p:cNvPr>
          <p:cNvSpPr txBox="1"/>
          <p:nvPr/>
        </p:nvSpPr>
        <p:spPr>
          <a:xfrm>
            <a:off x="1060596" y="4161310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TYTUŁ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CF73F5DE-701B-4880-9978-2DABC18971C0}"/>
              </a:ext>
            </a:extLst>
          </p:cNvPr>
          <p:cNvSpPr txBox="1">
            <a:spLocks/>
          </p:cNvSpPr>
          <p:nvPr/>
        </p:nvSpPr>
        <p:spPr>
          <a:xfrm>
            <a:off x="1060596" y="549382"/>
            <a:ext cx="8642204" cy="7144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600" dirty="0">
                <a:solidFill>
                  <a:srgbClr val="AB1358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Kalendarz proponowanych zmian</a:t>
            </a:r>
          </a:p>
        </p:txBody>
      </p:sp>
      <p:sp>
        <p:nvSpPr>
          <p:cNvPr id="83" name="Content Placeholder 3">
            <a:extLst>
              <a:ext uri="{FF2B5EF4-FFF2-40B4-BE49-F238E27FC236}">
                <a16:creationId xmlns:a16="http://schemas.microsoft.com/office/drawing/2014/main" id="{6A2A2C4D-3833-490F-BC67-351472C46D51}"/>
              </a:ext>
            </a:extLst>
          </p:cNvPr>
          <p:cNvSpPr txBox="1">
            <a:spLocks/>
          </p:cNvSpPr>
          <p:nvPr/>
        </p:nvSpPr>
        <p:spPr>
          <a:xfrm>
            <a:off x="1268996" y="2079000"/>
            <a:ext cx="8382003" cy="32248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Planowane wejście w życie rozwiązań – 1 lipca 2022 r. 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Etap konsultacji – od 24 marca do 2 kwietnia 2022 r. 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Projekt będzie konsultowany m.in. z Radą Dialogu Społecznego, Stowarzyszeniem Księgowych w Polsce, Krajową Izbą Doradców Podatkowych, przedstawicielami przedsiębiorców w tym m.in. Rzecznikiem MŚP.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BC576AAE-1872-47B0-83B4-A088551B4B97}"/>
              </a:ext>
            </a:extLst>
          </p:cNvPr>
          <p:cNvSpPr/>
          <p:nvPr/>
        </p:nvSpPr>
        <p:spPr>
          <a:xfrm>
            <a:off x="11031750" y="6471292"/>
            <a:ext cx="225000" cy="22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Symbol zastępczy numeru slajdu 1">
            <a:extLst>
              <a:ext uri="{FF2B5EF4-FFF2-40B4-BE49-F238E27FC236}">
                <a16:creationId xmlns:a16="http://schemas.microsoft.com/office/drawing/2014/main" id="{F43FB198-075A-4A2C-91F5-743C9CE7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1750" y="6512231"/>
            <a:ext cx="225000" cy="14312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fld id="{502F57D1-12D7-4295-B0B0-389E6956B0F8}" type="slidenum">
              <a:rPr lang="pl-PL" sz="800" smtClean="0">
                <a:solidFill>
                  <a:srgbClr val="424242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algn="ctr"/>
              <a:t>14</a:t>
            </a:fld>
            <a:endParaRPr lang="pl-PL" sz="800" dirty="0">
              <a:solidFill>
                <a:srgbClr val="42424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35EEBB04-3E6A-4965-A995-BF5B9DACEE46}"/>
              </a:ext>
            </a:extLst>
          </p:cNvPr>
          <p:cNvGrpSpPr/>
          <p:nvPr/>
        </p:nvGrpSpPr>
        <p:grpSpPr>
          <a:xfrm>
            <a:off x="3756000" y="6494231"/>
            <a:ext cx="4320000" cy="36000"/>
            <a:chOff x="148484" y="6717319"/>
            <a:chExt cx="12043516" cy="14068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A0FD83E0-E4C9-413B-9EE9-719B7B49EF3A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D6585DDC-19F5-4244-874D-C20B2064FB88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BA240355-D018-4374-B929-CE734A0B18BB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5" name="Grafika 14">
            <a:extLst>
              <a:ext uri="{FF2B5EF4-FFF2-40B4-BE49-F238E27FC236}">
                <a16:creationId xmlns:a16="http://schemas.microsoft.com/office/drawing/2014/main" id="{00B1E1FD-451D-4978-A9C0-8BE6DF6CA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6000" y="659308"/>
            <a:ext cx="999654" cy="4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31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4A1649E5-3C87-4401-A46B-D7898616E28A}"/>
              </a:ext>
            </a:extLst>
          </p:cNvPr>
          <p:cNvSpPr/>
          <p:nvPr/>
        </p:nvSpPr>
        <p:spPr>
          <a:xfrm>
            <a:off x="0" y="3382872"/>
            <a:ext cx="12192000" cy="2925643"/>
          </a:xfrm>
          <a:prstGeom prst="rect">
            <a:avLst/>
          </a:prstGeom>
          <a:gradFill flip="none" rotWithShape="1">
            <a:gsLst>
              <a:gs pos="0">
                <a:srgbClr val="A91358"/>
              </a:gs>
              <a:gs pos="100000">
                <a:srgbClr val="212C5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2B13A960-F102-425A-B276-6B6D337CEC7B}"/>
              </a:ext>
            </a:extLst>
          </p:cNvPr>
          <p:cNvSpPr txBox="1"/>
          <p:nvPr/>
        </p:nvSpPr>
        <p:spPr>
          <a:xfrm>
            <a:off x="1036578" y="4167869"/>
            <a:ext cx="5791200" cy="7144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Zapraszamy do kontaktu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C7158652-49DA-4536-9FA4-088D48BCC92A}"/>
              </a:ext>
            </a:extLst>
          </p:cNvPr>
          <p:cNvSpPr txBox="1"/>
          <p:nvPr/>
        </p:nvSpPr>
        <p:spPr>
          <a:xfrm>
            <a:off x="1060596" y="4882344"/>
            <a:ext cx="5023104" cy="72574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Tel.: </a:t>
            </a:r>
            <a:r>
              <a:rPr lang="pl-PL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22 208 28 26 </a:t>
            </a:r>
          </a:p>
          <a:p>
            <a:r>
              <a:rPr lang="pl-PL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E-mail: </a:t>
            </a:r>
            <a:r>
              <a:rPr lang="pl-PL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biuro@adnakademia.pl</a:t>
            </a:r>
          </a:p>
        </p:txBody>
      </p:sp>
      <p:pic>
        <p:nvPicPr>
          <p:cNvPr id="21" name="Grafika 20">
            <a:extLst>
              <a:ext uri="{FF2B5EF4-FFF2-40B4-BE49-F238E27FC236}">
                <a16:creationId xmlns:a16="http://schemas.microsoft.com/office/drawing/2014/main" id="{DCF79B88-87DE-42BF-8795-5F84C6907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6730" y="1019279"/>
            <a:ext cx="1957442" cy="968527"/>
          </a:xfrm>
          <a:prstGeom prst="rect">
            <a:avLst/>
          </a:prstGeom>
        </p:spPr>
      </p:pic>
      <p:grpSp>
        <p:nvGrpSpPr>
          <p:cNvPr id="22" name="Grupa 21">
            <a:extLst>
              <a:ext uri="{FF2B5EF4-FFF2-40B4-BE49-F238E27FC236}">
                <a16:creationId xmlns:a16="http://schemas.microsoft.com/office/drawing/2014/main" id="{BC84528D-A955-4A15-9B62-3BF431AC3D77}"/>
              </a:ext>
            </a:extLst>
          </p:cNvPr>
          <p:cNvGrpSpPr/>
          <p:nvPr/>
        </p:nvGrpSpPr>
        <p:grpSpPr>
          <a:xfrm>
            <a:off x="1072896" y="2336611"/>
            <a:ext cx="4320000" cy="36000"/>
            <a:chOff x="148484" y="6717319"/>
            <a:chExt cx="12043516" cy="140681"/>
          </a:xfrm>
        </p:grpSpPr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A5349CA0-9CC3-4FCE-BE87-49AA1202EE2E}"/>
                </a:ext>
              </a:extLst>
            </p:cNvPr>
            <p:cNvSpPr/>
            <p:nvPr/>
          </p:nvSpPr>
          <p:spPr>
            <a:xfrm>
              <a:off x="148484" y="6717327"/>
              <a:ext cx="7638363" cy="140673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4B4ED8B3-80F8-4327-B10D-50E4CFA20809}"/>
                </a:ext>
              </a:extLst>
            </p:cNvPr>
            <p:cNvSpPr/>
            <p:nvPr/>
          </p:nvSpPr>
          <p:spPr>
            <a:xfrm>
              <a:off x="4059869" y="6717323"/>
              <a:ext cx="4072263" cy="140674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BAAC3330-8F86-462B-95DF-673E2496C226}"/>
                </a:ext>
              </a:extLst>
            </p:cNvPr>
            <p:cNvSpPr/>
            <p:nvPr/>
          </p:nvSpPr>
          <p:spPr>
            <a:xfrm>
              <a:off x="8119737" y="6717319"/>
              <a:ext cx="4072263" cy="140674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BC4157A6-75D6-404D-9AB1-6077354AA90D}"/>
              </a:ext>
            </a:extLst>
          </p:cNvPr>
          <p:cNvSpPr txBox="1"/>
          <p:nvPr/>
        </p:nvSpPr>
        <p:spPr>
          <a:xfrm>
            <a:off x="3499080" y="1720791"/>
            <a:ext cx="183928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9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Akademia MDDP </a:t>
            </a:r>
            <a:r>
              <a:rPr lang="en-US" sz="9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zmien</a:t>
            </a:r>
            <a:r>
              <a:rPr lang="pl-PL" sz="9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ła</a:t>
            </a:r>
            <a:r>
              <a:rPr lang="en-US" sz="9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 nazwę</a:t>
            </a:r>
            <a:endParaRPr lang="pl-PL" sz="9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r>
              <a:rPr lang="en-US" sz="9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na</a:t>
            </a:r>
            <a:r>
              <a:rPr lang="en-US" sz="9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 </a:t>
            </a:r>
            <a:r>
              <a:rPr lang="en-US" sz="9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ADN </a:t>
            </a:r>
            <a:r>
              <a:rPr lang="en-US" sz="9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Hero New" panose="02000500000000000000" pitchFamily="50" charset="0"/>
              </a:rPr>
              <a:t>Akademia</a:t>
            </a:r>
            <a:endParaRPr lang="pl-PL" sz="9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7" name="Grafika 4">
            <a:extLst>
              <a:ext uri="{FF2B5EF4-FFF2-40B4-BE49-F238E27FC236}">
                <a16:creationId xmlns:a16="http://schemas.microsoft.com/office/drawing/2014/main" id="{33EF9F9F-BDA6-4BA6-BC8A-67ED7FDCBD8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8725" y="1247080"/>
            <a:ext cx="812165" cy="368935"/>
          </a:xfrm>
          <a:prstGeom prst="rect">
            <a:avLst/>
          </a:prstGeom>
        </p:spPr>
      </p:pic>
      <p:grpSp>
        <p:nvGrpSpPr>
          <p:cNvPr id="30" name="Grupa 29">
            <a:extLst>
              <a:ext uri="{FF2B5EF4-FFF2-40B4-BE49-F238E27FC236}">
                <a16:creationId xmlns:a16="http://schemas.microsoft.com/office/drawing/2014/main" id="{BCBDF33D-2188-44A6-8E09-487768256C5C}"/>
              </a:ext>
            </a:extLst>
          </p:cNvPr>
          <p:cNvGrpSpPr/>
          <p:nvPr/>
        </p:nvGrpSpPr>
        <p:grpSpPr>
          <a:xfrm>
            <a:off x="6108300" y="484513"/>
            <a:ext cx="5791200" cy="5791200"/>
            <a:chOff x="6108302" y="534733"/>
            <a:chExt cx="5791200" cy="5791200"/>
          </a:xfrm>
        </p:grpSpPr>
        <p:sp>
          <p:nvSpPr>
            <p:cNvPr id="31" name="Owal 30">
              <a:extLst>
                <a:ext uri="{FF2B5EF4-FFF2-40B4-BE49-F238E27FC236}">
                  <a16:creationId xmlns:a16="http://schemas.microsoft.com/office/drawing/2014/main" id="{9E266214-3C14-4684-A9F5-DD4C365ACA88}"/>
                </a:ext>
              </a:extLst>
            </p:cNvPr>
            <p:cNvSpPr/>
            <p:nvPr/>
          </p:nvSpPr>
          <p:spPr>
            <a:xfrm>
              <a:off x="6108302" y="534733"/>
              <a:ext cx="5791200" cy="5791200"/>
            </a:xfrm>
            <a:prstGeom prst="ellipse">
              <a:avLst/>
            </a:prstGeom>
            <a:gradFill flip="none" rotWithShape="1">
              <a:gsLst>
                <a:gs pos="0">
                  <a:srgbClr val="A91358"/>
                </a:gs>
                <a:gs pos="100000">
                  <a:srgbClr val="242C5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000" dirty="0"/>
            </a:p>
          </p:txBody>
        </p:sp>
        <p:pic>
          <p:nvPicPr>
            <p:cNvPr id="32" name="Grafika 11">
              <a:extLst>
                <a:ext uri="{FF2B5EF4-FFF2-40B4-BE49-F238E27FC236}">
                  <a16:creationId xmlns:a16="http://schemas.microsoft.com/office/drawing/2014/main" id="{553A19BC-ADC5-4B15-9523-B5F962BBF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61462" y="1287894"/>
              <a:ext cx="4284879" cy="4284879"/>
            </a:xfrm>
            <a:prstGeom prst="rect">
              <a:avLst/>
            </a:prstGeom>
          </p:spPr>
        </p:pic>
        <p:sp>
          <p:nvSpPr>
            <p:cNvPr id="34" name="Łuk 33">
              <a:extLst>
                <a:ext uri="{FF2B5EF4-FFF2-40B4-BE49-F238E27FC236}">
                  <a16:creationId xmlns:a16="http://schemas.microsoft.com/office/drawing/2014/main" id="{EE15D9BA-4E28-473D-9AF7-A7E5A796E74C}"/>
                </a:ext>
              </a:extLst>
            </p:cNvPr>
            <p:cNvSpPr/>
            <p:nvPr/>
          </p:nvSpPr>
          <p:spPr>
            <a:xfrm>
              <a:off x="6504987" y="931418"/>
              <a:ext cx="4997830" cy="4997830"/>
            </a:xfrm>
            <a:prstGeom prst="arc">
              <a:avLst/>
            </a:prstGeom>
            <a:ln w="28575">
              <a:solidFill>
                <a:srgbClr val="F084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Łuk 34">
              <a:extLst>
                <a:ext uri="{FF2B5EF4-FFF2-40B4-BE49-F238E27FC236}">
                  <a16:creationId xmlns:a16="http://schemas.microsoft.com/office/drawing/2014/main" id="{5C8433AF-041F-4E96-87A6-A68BB9C1B894}"/>
                </a:ext>
              </a:extLst>
            </p:cNvPr>
            <p:cNvSpPr/>
            <p:nvPr/>
          </p:nvSpPr>
          <p:spPr>
            <a:xfrm rot="10800000">
              <a:off x="6504987" y="931418"/>
              <a:ext cx="4997830" cy="4997830"/>
            </a:xfrm>
            <a:prstGeom prst="arc">
              <a:avLst/>
            </a:prstGeom>
            <a:ln w="28575">
              <a:solidFill>
                <a:srgbClr val="F084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952D27A1-0B09-48C4-BCBD-C5B0054BD0EF}"/>
              </a:ext>
            </a:extLst>
          </p:cNvPr>
          <p:cNvSpPr txBox="1"/>
          <p:nvPr/>
        </p:nvSpPr>
        <p:spPr>
          <a:xfrm>
            <a:off x="1060596" y="6300993"/>
            <a:ext cx="5791200" cy="4854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pl-PL" sz="1100" dirty="0">
                <a:latin typeface="Roboto" panose="02000000000000000000" pitchFamily="2" charset="0"/>
                <a:ea typeface="Roboto" panose="02000000000000000000" pitchFamily="2" charset="0"/>
              </a:rPr>
              <a:t>www.adnakademia.pl</a:t>
            </a:r>
          </a:p>
        </p:txBody>
      </p:sp>
      <p:grpSp>
        <p:nvGrpSpPr>
          <p:cNvPr id="37" name="Grupa 36">
            <a:extLst>
              <a:ext uri="{FF2B5EF4-FFF2-40B4-BE49-F238E27FC236}">
                <a16:creationId xmlns:a16="http://schemas.microsoft.com/office/drawing/2014/main" id="{83EC0981-D588-4E1D-BDCE-AD045C1ABC2F}"/>
              </a:ext>
            </a:extLst>
          </p:cNvPr>
          <p:cNvGrpSpPr/>
          <p:nvPr/>
        </p:nvGrpSpPr>
        <p:grpSpPr>
          <a:xfrm>
            <a:off x="0" y="6786430"/>
            <a:ext cx="12192000" cy="72007"/>
            <a:chOff x="0" y="6786428"/>
            <a:chExt cx="12192000" cy="72007"/>
          </a:xfrm>
        </p:grpSpPr>
        <p:sp>
          <p:nvSpPr>
            <p:cNvPr id="38" name="Prostokąt 37">
              <a:extLst>
                <a:ext uri="{FF2B5EF4-FFF2-40B4-BE49-F238E27FC236}">
                  <a16:creationId xmlns:a16="http://schemas.microsoft.com/office/drawing/2014/main" id="{DBC67B6B-A2B0-4C0C-9919-34EA8ACE0AA2}"/>
                </a:ext>
              </a:extLst>
            </p:cNvPr>
            <p:cNvSpPr/>
            <p:nvPr/>
          </p:nvSpPr>
          <p:spPr>
            <a:xfrm>
              <a:off x="0" y="6786435"/>
              <a:ext cx="4072263" cy="72000"/>
            </a:xfrm>
            <a:prstGeom prst="rect">
              <a:avLst/>
            </a:prstGeom>
            <a:solidFill>
              <a:srgbClr val="AB1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39" name="Prostokąt 38">
              <a:extLst>
                <a:ext uri="{FF2B5EF4-FFF2-40B4-BE49-F238E27FC236}">
                  <a16:creationId xmlns:a16="http://schemas.microsoft.com/office/drawing/2014/main" id="{DA82AFE3-1FE3-4507-82C2-942F854C2C13}"/>
                </a:ext>
              </a:extLst>
            </p:cNvPr>
            <p:cNvSpPr/>
            <p:nvPr/>
          </p:nvSpPr>
          <p:spPr>
            <a:xfrm>
              <a:off x="4059869" y="6786432"/>
              <a:ext cx="4072263" cy="72000"/>
            </a:xfrm>
            <a:prstGeom prst="rect">
              <a:avLst/>
            </a:prstGeom>
            <a:solidFill>
              <a:srgbClr val="21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  <p:sp>
          <p:nvSpPr>
            <p:cNvPr id="40" name="Prostokąt 39">
              <a:extLst>
                <a:ext uri="{FF2B5EF4-FFF2-40B4-BE49-F238E27FC236}">
                  <a16:creationId xmlns:a16="http://schemas.microsoft.com/office/drawing/2014/main" id="{9A2FE931-692C-4970-9592-90A8AB9C7E01}"/>
                </a:ext>
              </a:extLst>
            </p:cNvPr>
            <p:cNvSpPr/>
            <p:nvPr/>
          </p:nvSpPr>
          <p:spPr>
            <a:xfrm>
              <a:off x="8119737" y="6786428"/>
              <a:ext cx="4072263" cy="72000"/>
            </a:xfrm>
            <a:prstGeom prst="rect">
              <a:avLst/>
            </a:prstGeom>
            <a:solidFill>
              <a:srgbClr val="F08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99539659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448</TotalTime>
  <Words>787</Words>
  <Application>Microsoft Office PowerPoint</Application>
  <PresentationFormat>Panoramiczny</PresentationFormat>
  <Paragraphs>113</Paragraphs>
  <Slides>15</Slides>
  <Notes>15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Roboto Black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Michał Nowicki</dc:creator>
  <cp:lastModifiedBy>Kamila Krakowiak</cp:lastModifiedBy>
  <cp:revision>24</cp:revision>
  <dcterms:created xsi:type="dcterms:W3CDTF">2021-08-18T19:07:17Z</dcterms:created>
  <dcterms:modified xsi:type="dcterms:W3CDTF">2022-03-24T14:11:28Z</dcterms:modified>
</cp:coreProperties>
</file>